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5" r:id="rId6"/>
    <p:sldId id="264" r:id="rId7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450" y="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hthoekige driehoek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tel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17" name="Ondertitel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nl-NL" smtClean="0"/>
              <a:t>Klik om de ondertitelstijl van het model te bewerken</a:t>
            </a:r>
            <a:endParaRPr kumimoji="0" lang="en-US"/>
          </a:p>
        </p:txBody>
      </p:sp>
      <p:grpSp>
        <p:nvGrpSpPr>
          <p:cNvPr id="2" name="Groe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Vrije v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Vrije v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Vrije v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Rechte verbindingslijn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Tijdelijke aanduiding voor datum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EA68AD00-0AD4-4EFA-AF03-647747BD9184}" type="datetimeFigureOut">
              <a:rPr lang="nl-NL" smtClean="0"/>
              <a:t>20-11-2018</a:t>
            </a:fld>
            <a:endParaRPr lang="nl-NL"/>
          </a:p>
        </p:txBody>
      </p:sp>
      <p:sp>
        <p:nvSpPr>
          <p:cNvPr id="19" name="Tijdelijke aanduiding voor voettekst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nl-NL"/>
          </a:p>
        </p:txBody>
      </p:sp>
      <p:sp>
        <p:nvSpPr>
          <p:cNvPr id="27" name="Tijdelijke aanduiding voor dianumm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EA5773F-C390-4B20-9570-5ED10349456F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8AD00-0AD4-4EFA-AF03-647747BD9184}" type="datetimeFigureOut">
              <a:rPr lang="nl-NL" smtClean="0"/>
              <a:t>20-11-2018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5773F-C390-4B20-9570-5ED10349456F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8AD00-0AD4-4EFA-AF03-647747BD9184}" type="datetimeFigureOut">
              <a:rPr lang="nl-NL" smtClean="0"/>
              <a:t>20-11-2018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5773F-C390-4B20-9570-5ED10349456F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8AD00-0AD4-4EFA-AF03-647747BD9184}" type="datetimeFigureOut">
              <a:rPr lang="nl-NL" smtClean="0"/>
              <a:t>20-11-2018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5773F-C390-4B20-9570-5ED10349456F}" type="slidenum">
              <a:rPr lang="nl-NL" smtClean="0"/>
              <a:t>‹nr.›</a:t>
            </a:fld>
            <a:endParaRPr lang="nl-NL"/>
          </a:p>
        </p:txBody>
      </p:sp>
      <p:sp>
        <p:nvSpPr>
          <p:cNvPr id="7" name="Titel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8AD00-0AD4-4EFA-AF03-647747BD9184}" type="datetimeFigureOut">
              <a:rPr lang="nl-NL" smtClean="0"/>
              <a:t>20-11-2018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5773F-C390-4B20-9570-5ED10349456F}" type="slidenum">
              <a:rPr lang="nl-NL" smtClean="0"/>
              <a:t>‹nr.›</a:t>
            </a:fld>
            <a:endParaRPr lang="nl-NL"/>
          </a:p>
        </p:txBody>
      </p:sp>
      <p:sp>
        <p:nvSpPr>
          <p:cNvPr id="7" name="Punthaak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Punthaak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8AD00-0AD4-4EFA-AF03-647747BD9184}" type="datetimeFigureOut">
              <a:rPr lang="nl-NL" smtClean="0"/>
              <a:t>20-11-2018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5773F-C390-4B20-9570-5ED10349456F}" type="slidenum">
              <a:rPr lang="nl-NL" smtClean="0"/>
              <a:t>‹nr.›</a:t>
            </a:fld>
            <a:endParaRPr lang="nl-NL"/>
          </a:p>
        </p:txBody>
      </p:sp>
      <p:sp>
        <p:nvSpPr>
          <p:cNvPr id="8" name="Titel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Vergelijking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5" name="Tijdelijke aanduiding voor inhoud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8AD00-0AD4-4EFA-AF03-647747BD9184}" type="datetimeFigureOut">
              <a:rPr lang="nl-NL" smtClean="0"/>
              <a:t>20-11-2018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5773F-C390-4B20-9570-5ED10349456F}" type="slidenum">
              <a:rPr lang="nl-NL" smtClean="0"/>
              <a:t>‹nr.›</a:t>
            </a:fld>
            <a:endParaRPr lang="nl-N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8AD00-0AD4-4EFA-AF03-647747BD9184}" type="datetimeFigureOut">
              <a:rPr lang="nl-NL" smtClean="0"/>
              <a:t>20-11-2018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5773F-C390-4B20-9570-5ED10349456F}" type="slidenum">
              <a:rPr lang="nl-NL" smtClean="0"/>
              <a:t>‹nr.›</a:t>
            </a:fld>
            <a:endParaRPr lang="nl-NL"/>
          </a:p>
        </p:txBody>
      </p:sp>
      <p:sp>
        <p:nvSpPr>
          <p:cNvPr id="6" name="Titel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68AD00-0AD4-4EFA-AF03-647747BD9184}" type="datetimeFigureOut">
              <a:rPr lang="nl-NL" smtClean="0"/>
              <a:t>20-11-2018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5773F-C390-4B20-9570-5ED10349456F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oud met bijschrift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nl-NL" smtClean="0"/>
              <a:t>Klik om de modelstijlen te bewerken</a:t>
            </a:r>
          </a:p>
          <a:p>
            <a:pPr lvl="1" eaLnBrk="1" latinLnBrk="0" hangingPunct="1"/>
            <a:r>
              <a:rPr lang="nl-NL" smtClean="0"/>
              <a:t>Tweede niveau</a:t>
            </a:r>
          </a:p>
          <a:p>
            <a:pPr lvl="2" eaLnBrk="1" latinLnBrk="0" hangingPunct="1"/>
            <a:r>
              <a:rPr lang="nl-NL" smtClean="0"/>
              <a:t>Derde niveau</a:t>
            </a:r>
          </a:p>
          <a:p>
            <a:pPr lvl="3" eaLnBrk="1" latinLnBrk="0" hangingPunct="1"/>
            <a:r>
              <a:rPr lang="nl-NL" smtClean="0"/>
              <a:t>Vierde niveau</a:t>
            </a:r>
          </a:p>
          <a:p>
            <a:pPr lvl="4" eaLnBrk="1" latinLnBrk="0" hangingPunct="1"/>
            <a:r>
              <a:rPr lang="nl-NL" smtClean="0"/>
              <a:t>Vijfde niveau</a:t>
            </a:r>
            <a:endParaRPr kumimoji="0" lang="en-US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EA68AD00-0AD4-4EFA-AF03-647747BD9184}" type="datetimeFigureOut">
              <a:rPr lang="nl-NL" smtClean="0"/>
              <a:t>20-11-2018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A5773F-C390-4B20-9570-5ED10349456F}" type="slidenum">
              <a:rPr lang="nl-NL" smtClean="0"/>
              <a:t>‹nr.›</a:t>
            </a:fld>
            <a:endParaRPr lang="nl-N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fbeelding met bijschrif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nl-NL" smtClean="0"/>
              <a:t>Klik om de modelstijlen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nl-NL" smtClean="0"/>
              <a:t>Klik op het pictogram als u een afbeelding wilt toevoegen</a:t>
            </a:r>
            <a:endParaRPr kumimoji="0" lang="en-US" dirty="0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EA68AD00-0AD4-4EFA-AF03-647747BD9184}" type="datetimeFigureOut">
              <a:rPr lang="nl-NL" smtClean="0"/>
              <a:t>20-11-2018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EA5773F-C390-4B20-9570-5ED10349456F}" type="slidenum">
              <a:rPr lang="nl-NL" smtClean="0"/>
              <a:t>‹nr.›</a:t>
            </a:fld>
            <a:endParaRPr lang="nl-NL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8" name="Vrije v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Vrije v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hthoekige driehoek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Rechte verbindingslijn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Punthaak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Punthaak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Vrije v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Vrije v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echthoekige driehoek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Rechte verbindingslijn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jdelijke aanduiding voor titel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nl-NL" smtClean="0"/>
              <a:t>Klik om de stijl te bewerken</a:t>
            </a:r>
            <a:endParaRPr kumimoji="0" lang="en-US"/>
          </a:p>
        </p:txBody>
      </p:sp>
      <p:sp>
        <p:nvSpPr>
          <p:cNvPr id="30" name="Tijdelijke aanduiding voor tekst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nl-NL" smtClean="0"/>
              <a:t>Klik om de modelstijlen te bewerken</a:t>
            </a:r>
          </a:p>
          <a:p>
            <a:pPr lvl="1" eaLnBrk="1" latinLnBrk="0" hangingPunct="1"/>
            <a:r>
              <a:rPr kumimoji="0" lang="nl-NL" smtClean="0"/>
              <a:t>Tweede niveau</a:t>
            </a:r>
          </a:p>
          <a:p>
            <a:pPr lvl="2" eaLnBrk="1" latinLnBrk="0" hangingPunct="1"/>
            <a:r>
              <a:rPr kumimoji="0" lang="nl-NL" smtClean="0"/>
              <a:t>Derde niveau</a:t>
            </a:r>
          </a:p>
          <a:p>
            <a:pPr lvl="3" eaLnBrk="1" latinLnBrk="0" hangingPunct="1"/>
            <a:r>
              <a:rPr kumimoji="0" lang="nl-NL" smtClean="0"/>
              <a:t>Vierde niveau</a:t>
            </a:r>
          </a:p>
          <a:p>
            <a:pPr lvl="4" eaLnBrk="1" latinLnBrk="0" hangingPunct="1"/>
            <a:r>
              <a:rPr kumimoji="0" lang="nl-NL" smtClean="0"/>
              <a:t>Vijfde niveau</a:t>
            </a:r>
            <a:endParaRPr kumimoji="0" lang="en-US"/>
          </a:p>
        </p:txBody>
      </p:sp>
      <p:sp>
        <p:nvSpPr>
          <p:cNvPr id="10" name="Tijdelijke aanduiding voor datum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EA68AD00-0AD4-4EFA-AF03-647747BD9184}" type="datetimeFigureOut">
              <a:rPr lang="nl-NL" smtClean="0"/>
              <a:t>20-11-2018</a:t>
            </a:fld>
            <a:endParaRPr lang="nl-NL"/>
          </a:p>
        </p:txBody>
      </p:sp>
      <p:sp>
        <p:nvSpPr>
          <p:cNvPr id="22" name="Tijdelijke aanduiding voor voettekst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nl-NL"/>
          </a:p>
        </p:txBody>
      </p:sp>
      <p:sp>
        <p:nvSpPr>
          <p:cNvPr id="18" name="Tijdelijke aanduiding voor dianumm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5EA5773F-C390-4B20-9570-5ED10349456F}" type="slidenum">
              <a:rPr lang="nl-NL" smtClean="0"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nglisch-hilfen.de/en/exercises/pronouns/relative_pronouns.htm" TargetMode="External"/><Relationship Id="rId2" Type="http://schemas.openxmlformats.org/officeDocument/2006/relationships/hyperlink" Target="http://www.englisch-hilfen.de/en/exercises/pronouns/relative_pronouns2.htm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letshavefunwithenglish.com/games/relative_pronouns/" TargetMode="External"/><Relationship Id="rId4" Type="http://schemas.openxmlformats.org/officeDocument/2006/relationships/hyperlink" Target="http://www.ego4u.com/en/cram-up/grammar/relative-clauses/exercises?02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 smtClean="0"/>
              <a:t> </a:t>
            </a:r>
            <a:r>
              <a:rPr lang="nl-NL" sz="4000" dirty="0" smtClean="0"/>
              <a:t>Unit 2, </a:t>
            </a:r>
            <a:r>
              <a:rPr lang="nl-NL" sz="4000" dirty="0" err="1" smtClean="0"/>
              <a:t>Lesson</a:t>
            </a:r>
            <a:r>
              <a:rPr lang="nl-NL" sz="4000" dirty="0" smtClean="0"/>
              <a:t> 8:</a:t>
            </a:r>
            <a:br>
              <a:rPr lang="nl-NL" sz="4000" dirty="0" smtClean="0"/>
            </a:br>
            <a:r>
              <a:rPr lang="nl-NL" dirty="0" err="1" smtClean="0"/>
              <a:t>Relative</a:t>
            </a:r>
            <a:r>
              <a:rPr lang="nl-NL" dirty="0" smtClean="0"/>
              <a:t> </a:t>
            </a:r>
            <a:r>
              <a:rPr lang="nl-NL" dirty="0" err="1" smtClean="0"/>
              <a:t>Pronouns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dirty="0" smtClean="0"/>
              <a:t>Betrekkelijke voornaamwoorden</a:t>
            </a:r>
            <a:endParaRPr lang="nl-NL" dirty="0"/>
          </a:p>
        </p:txBody>
      </p:sp>
      <p:pic>
        <p:nvPicPr>
          <p:cNvPr id="4" name="Afbeelding 3" descr="Beschrijving: http://www.denieuwsteschool.nl/Portals/_default/Skins/Nieuwste%20school/images/logo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63458" y="188640"/>
            <a:ext cx="3168352" cy="129614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566583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inhoud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sz="1800" dirty="0" smtClean="0"/>
              <a:t>The </a:t>
            </a:r>
            <a:r>
              <a:rPr lang="nl-NL" sz="1800" dirty="0" err="1" smtClean="0"/>
              <a:t>Relative</a:t>
            </a:r>
            <a:r>
              <a:rPr lang="nl-NL" sz="1800" dirty="0" smtClean="0"/>
              <a:t> </a:t>
            </a:r>
            <a:r>
              <a:rPr lang="nl-NL" sz="1800" dirty="0" err="1" smtClean="0"/>
              <a:t>Pronouns</a:t>
            </a:r>
            <a:r>
              <a:rPr lang="nl-NL" sz="1800" dirty="0" smtClean="0"/>
              <a:t> are:</a:t>
            </a:r>
          </a:p>
          <a:p>
            <a:endParaRPr lang="nl-NL" sz="1800" dirty="0"/>
          </a:p>
          <a:p>
            <a:endParaRPr lang="nl-NL" sz="1800" dirty="0" smtClean="0"/>
          </a:p>
          <a:p>
            <a:endParaRPr lang="nl-NL" sz="1800" dirty="0"/>
          </a:p>
          <a:p>
            <a:endParaRPr lang="nl-NL" sz="1800" dirty="0" smtClean="0"/>
          </a:p>
          <a:p>
            <a:endParaRPr lang="nl-NL" sz="1800" dirty="0"/>
          </a:p>
          <a:p>
            <a:endParaRPr lang="nl-NL" sz="1800" dirty="0" smtClean="0"/>
          </a:p>
          <a:p>
            <a:endParaRPr lang="nl-NL" sz="1800" dirty="0"/>
          </a:p>
          <a:p>
            <a:endParaRPr lang="nl-NL" sz="1800" dirty="0" smtClean="0"/>
          </a:p>
          <a:p>
            <a:r>
              <a:rPr lang="en-US" sz="1800" dirty="0"/>
              <a:t>We use </a:t>
            </a:r>
            <a:r>
              <a:rPr lang="en-US" sz="1800" b="1" dirty="0"/>
              <a:t>who </a:t>
            </a:r>
            <a:r>
              <a:rPr lang="en-US" sz="1800" dirty="0"/>
              <a:t>and </a:t>
            </a:r>
            <a:r>
              <a:rPr lang="en-US" sz="1800" b="1" dirty="0"/>
              <a:t>whom </a:t>
            </a:r>
            <a:r>
              <a:rPr lang="en-US" sz="1800" b="1" i="1" dirty="0" smtClean="0"/>
              <a:t> </a:t>
            </a:r>
            <a:r>
              <a:rPr lang="en-US" sz="1800" dirty="0" smtClean="0"/>
              <a:t>for </a:t>
            </a:r>
            <a:r>
              <a:rPr lang="en-US" sz="1800" dirty="0"/>
              <a:t>people, and </a:t>
            </a:r>
            <a:r>
              <a:rPr lang="en-US" sz="1800" b="1" dirty="0"/>
              <a:t>which </a:t>
            </a:r>
            <a:r>
              <a:rPr lang="en-US" sz="1800" dirty="0"/>
              <a:t>for things</a:t>
            </a:r>
            <a:r>
              <a:rPr lang="en-US" sz="1800" dirty="0" smtClean="0"/>
              <a:t>.</a:t>
            </a:r>
          </a:p>
          <a:p>
            <a:r>
              <a:rPr lang="en-US" sz="1800" dirty="0" smtClean="0"/>
              <a:t>Or </a:t>
            </a:r>
            <a:r>
              <a:rPr lang="en-US" sz="1800" dirty="0"/>
              <a:t>we can use </a:t>
            </a:r>
            <a:r>
              <a:rPr lang="en-US" sz="1800" b="1" dirty="0"/>
              <a:t>that </a:t>
            </a:r>
            <a:r>
              <a:rPr lang="en-US" sz="1800" b="1" i="1" dirty="0" smtClean="0"/>
              <a:t> </a:t>
            </a:r>
            <a:r>
              <a:rPr lang="en-US" sz="1800" dirty="0" smtClean="0"/>
              <a:t>for </a:t>
            </a:r>
            <a:r>
              <a:rPr lang="en-US" sz="1800" dirty="0"/>
              <a:t>people or things. </a:t>
            </a:r>
          </a:p>
          <a:p>
            <a:pPr marL="109728" indent="0">
              <a:buNone/>
            </a:pPr>
            <a:r>
              <a:rPr lang="nl-NL" sz="1800" dirty="0" smtClean="0"/>
              <a:t> </a:t>
            </a:r>
          </a:p>
          <a:p>
            <a:endParaRPr lang="nl-NL" sz="1800" dirty="0"/>
          </a:p>
          <a:p>
            <a:endParaRPr lang="nl-NL" sz="1800" dirty="0"/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 smtClean="0"/>
              <a:t>Relative</a:t>
            </a:r>
            <a:r>
              <a:rPr lang="nl-NL" dirty="0" smtClean="0"/>
              <a:t> </a:t>
            </a:r>
            <a:r>
              <a:rPr lang="nl-NL" dirty="0" err="1" smtClean="0"/>
              <a:t>pronouns</a:t>
            </a:r>
            <a:endParaRPr lang="nl-NL" dirty="0"/>
          </a:p>
        </p:txBody>
      </p:sp>
      <p:pic>
        <p:nvPicPr>
          <p:cNvPr id="4" name="Afbeelding 3" descr="Beschrijving: http://www.denieuwsteschool.nl/Portals/_default/Skins/Nieuwste%20school/images/logo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240" y="5877272"/>
            <a:ext cx="2261091" cy="886326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" name="Tabel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5512026"/>
              </p:ext>
            </p:extLst>
          </p:nvPr>
        </p:nvGraphicFramePr>
        <p:xfrm>
          <a:off x="1403648" y="2276872"/>
          <a:ext cx="6096000" cy="1584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nl-NL" sz="2000" dirty="0" smtClean="0"/>
                        <a:t>Subject </a:t>
                      </a:r>
                      <a:endParaRPr lang="nl-NL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2000" dirty="0" smtClean="0"/>
                        <a:t>Object</a:t>
                      </a:r>
                      <a:r>
                        <a:rPr lang="nl-NL" sz="2000" baseline="0" dirty="0" smtClean="0"/>
                        <a:t> </a:t>
                      </a:r>
                      <a:endParaRPr lang="nl-NL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2000" dirty="0" err="1" smtClean="0"/>
                        <a:t>Possessive</a:t>
                      </a:r>
                      <a:r>
                        <a:rPr lang="nl-NL" sz="2000" dirty="0" smtClean="0"/>
                        <a:t> </a:t>
                      </a:r>
                      <a:endParaRPr lang="nl-NL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sz="2000" dirty="0" err="1" smtClean="0"/>
                        <a:t>Who</a:t>
                      </a:r>
                      <a:r>
                        <a:rPr lang="nl-NL" sz="2000" dirty="0" smtClean="0"/>
                        <a:t> </a:t>
                      </a:r>
                      <a:endParaRPr lang="nl-NL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2000" dirty="0" err="1" smtClean="0"/>
                        <a:t>Who</a:t>
                      </a:r>
                      <a:r>
                        <a:rPr lang="nl-NL" sz="2000" dirty="0" smtClean="0"/>
                        <a:t>(m)</a:t>
                      </a:r>
                      <a:endParaRPr lang="nl-NL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2000" dirty="0" err="1" smtClean="0"/>
                        <a:t>Whose</a:t>
                      </a:r>
                      <a:r>
                        <a:rPr lang="nl-NL" sz="2000" dirty="0" smtClean="0"/>
                        <a:t> </a:t>
                      </a:r>
                      <a:endParaRPr lang="nl-NL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sz="2000" dirty="0" err="1" smtClean="0"/>
                        <a:t>Which</a:t>
                      </a:r>
                      <a:r>
                        <a:rPr lang="nl-NL" sz="2000" dirty="0" smtClean="0"/>
                        <a:t> </a:t>
                      </a:r>
                      <a:endParaRPr lang="nl-NL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2000" dirty="0" err="1" smtClean="0"/>
                        <a:t>Which</a:t>
                      </a:r>
                      <a:r>
                        <a:rPr lang="nl-NL" sz="2000" dirty="0" smtClean="0"/>
                        <a:t> </a:t>
                      </a:r>
                      <a:endParaRPr lang="nl-NL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2000" dirty="0" err="1" smtClean="0"/>
                        <a:t>Whose</a:t>
                      </a:r>
                      <a:r>
                        <a:rPr lang="nl-NL" sz="2000" dirty="0" smtClean="0"/>
                        <a:t> </a:t>
                      </a:r>
                      <a:endParaRPr lang="nl-NL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sz="2000" dirty="0" err="1" smtClean="0"/>
                        <a:t>That</a:t>
                      </a:r>
                      <a:r>
                        <a:rPr lang="nl-NL" sz="2000" dirty="0" smtClean="0"/>
                        <a:t> </a:t>
                      </a:r>
                      <a:endParaRPr lang="nl-NL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2000" dirty="0" err="1" smtClean="0"/>
                        <a:t>That</a:t>
                      </a:r>
                      <a:r>
                        <a:rPr lang="nl-NL" sz="2000" dirty="0" smtClean="0"/>
                        <a:t> </a:t>
                      </a:r>
                      <a:endParaRPr lang="nl-NL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sz="2000" dirty="0" smtClean="0"/>
                        <a:t>/ </a:t>
                      </a:r>
                      <a:endParaRPr lang="nl-NL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57946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inhoud 1"/>
          <p:cNvSpPr>
            <a:spLocks noGrp="1"/>
          </p:cNvSpPr>
          <p:nvPr>
            <p:ph idx="1"/>
          </p:nvPr>
        </p:nvSpPr>
        <p:spPr>
          <a:xfrm>
            <a:off x="457199" y="1196752"/>
            <a:ext cx="8536131" cy="4525963"/>
          </a:xfrm>
        </p:spPr>
        <p:txBody>
          <a:bodyPr>
            <a:normAutofit/>
          </a:bodyPr>
          <a:lstStyle/>
          <a:p>
            <a:r>
              <a:rPr lang="en-GB" sz="1800" b="1" dirty="0"/>
              <a:t>A</a:t>
            </a:r>
            <a:r>
              <a:rPr lang="en-GB" sz="1800" b="1" dirty="0" smtClean="0"/>
              <a:t>fter </a:t>
            </a:r>
            <a:r>
              <a:rPr lang="en-GB" sz="1800" dirty="0" smtClean="0"/>
              <a:t>a noun, to </a:t>
            </a:r>
            <a:r>
              <a:rPr lang="en-GB" sz="1800" b="1" dirty="0" smtClean="0"/>
              <a:t>make it clear </a:t>
            </a:r>
            <a:r>
              <a:rPr lang="en-GB" sz="1800" dirty="0" smtClean="0"/>
              <a:t>which person or thing we are talking about:</a:t>
            </a:r>
          </a:p>
          <a:p>
            <a:pPr lvl="1"/>
            <a:endParaRPr lang="en-GB" sz="1200" dirty="0" smtClean="0"/>
          </a:p>
          <a:p>
            <a:pPr marL="365760" lvl="1" indent="0">
              <a:buNone/>
            </a:pPr>
            <a:r>
              <a:rPr lang="en-GB" sz="1600" dirty="0" smtClean="0"/>
              <a:t>The house </a:t>
            </a:r>
            <a:r>
              <a:rPr lang="en-GB" sz="1600" b="1" dirty="0" smtClean="0"/>
              <a:t>that  </a:t>
            </a:r>
            <a:r>
              <a:rPr lang="en-GB" sz="1600" dirty="0" smtClean="0"/>
              <a:t>Jack built.</a:t>
            </a:r>
            <a:br>
              <a:rPr lang="en-GB" sz="1600" dirty="0" smtClean="0"/>
            </a:br>
            <a:r>
              <a:rPr lang="en-GB" sz="1600" dirty="0" smtClean="0"/>
              <a:t>The woman </a:t>
            </a:r>
            <a:r>
              <a:rPr lang="en-GB" sz="1600" b="1" dirty="0" smtClean="0"/>
              <a:t>who </a:t>
            </a:r>
            <a:r>
              <a:rPr lang="en-GB" sz="1600" dirty="0" smtClean="0"/>
              <a:t>discovered radium.</a:t>
            </a:r>
            <a:br>
              <a:rPr lang="en-GB" sz="1600" dirty="0" smtClean="0"/>
            </a:br>
            <a:r>
              <a:rPr lang="en-GB" sz="1600" dirty="0" smtClean="0"/>
              <a:t>An eight-year-old boy </a:t>
            </a:r>
            <a:r>
              <a:rPr lang="en-GB" sz="1600" b="1" dirty="0" smtClean="0"/>
              <a:t>who </a:t>
            </a:r>
            <a:r>
              <a:rPr lang="en-GB" sz="1600" dirty="0" smtClean="0"/>
              <a:t>attempted to rob a sweet shop.</a:t>
            </a:r>
          </a:p>
          <a:p>
            <a:endParaRPr lang="en-GB" sz="1800" dirty="0" smtClean="0"/>
          </a:p>
          <a:p>
            <a:r>
              <a:rPr lang="en-GB" sz="1800" dirty="0"/>
              <a:t>T</a:t>
            </a:r>
            <a:r>
              <a:rPr lang="en-GB" sz="1800" dirty="0" smtClean="0"/>
              <a:t>o tell us more about a person or thing:</a:t>
            </a:r>
          </a:p>
          <a:p>
            <a:endParaRPr lang="en-GB" sz="1800" dirty="0" smtClean="0"/>
          </a:p>
          <a:p>
            <a:pPr marL="365760" lvl="1" indent="0">
              <a:buNone/>
            </a:pPr>
            <a:r>
              <a:rPr lang="en-GB" sz="1600" dirty="0" smtClean="0"/>
              <a:t>My mother, </a:t>
            </a:r>
            <a:r>
              <a:rPr lang="en-GB" sz="1600" b="1" u="sng" dirty="0" smtClean="0"/>
              <a:t>who </a:t>
            </a:r>
            <a:r>
              <a:rPr lang="en-GB" sz="1600" u="sng" dirty="0" smtClean="0"/>
              <a:t>was born overseas</a:t>
            </a:r>
            <a:r>
              <a:rPr lang="en-GB" sz="1600" dirty="0" smtClean="0"/>
              <a:t>, has always been a great traveller.</a:t>
            </a:r>
            <a:br>
              <a:rPr lang="en-GB" sz="1600" dirty="0" smtClean="0"/>
            </a:br>
            <a:r>
              <a:rPr lang="en-GB" sz="1600" dirty="0" smtClean="0"/>
              <a:t>Lord Thompson, </a:t>
            </a:r>
            <a:r>
              <a:rPr lang="en-GB" sz="1600" b="1" u="sng" dirty="0" smtClean="0"/>
              <a:t>who </a:t>
            </a:r>
            <a:r>
              <a:rPr lang="en-GB" sz="1600" u="sng" dirty="0" smtClean="0"/>
              <a:t>is 76</a:t>
            </a:r>
            <a:r>
              <a:rPr lang="en-GB" sz="1600" dirty="0" smtClean="0"/>
              <a:t>, has just retired.</a:t>
            </a:r>
            <a:br>
              <a:rPr lang="en-GB" sz="1600" dirty="0" smtClean="0"/>
            </a:br>
            <a:r>
              <a:rPr lang="en-GB" sz="1600" dirty="0" smtClean="0"/>
              <a:t>We had fish and chips, </a:t>
            </a:r>
            <a:r>
              <a:rPr lang="en-GB" sz="1600" b="1" u="sng" dirty="0" smtClean="0"/>
              <a:t>which </a:t>
            </a:r>
            <a:r>
              <a:rPr lang="en-GB" sz="1600" u="sng" dirty="0" smtClean="0"/>
              <a:t>is my favourite meal</a:t>
            </a:r>
            <a:r>
              <a:rPr lang="en-GB" sz="1600" dirty="0" smtClean="0"/>
              <a:t>.</a:t>
            </a:r>
          </a:p>
          <a:p>
            <a:pPr marL="365760" lvl="1" indent="0">
              <a:buNone/>
            </a:pPr>
            <a:endParaRPr lang="en-GB" sz="1800" dirty="0"/>
          </a:p>
          <a:p>
            <a:pPr marL="395478" indent="-285750"/>
            <a:r>
              <a:rPr lang="en-US" sz="2000" dirty="0"/>
              <a:t>But we do not </a:t>
            </a:r>
            <a:r>
              <a:rPr lang="en-US" sz="2000" dirty="0" smtClean="0"/>
              <a:t>use </a:t>
            </a:r>
            <a:r>
              <a:rPr lang="en-US" sz="2000" b="1" u="sng" dirty="0" smtClean="0"/>
              <a:t>that </a:t>
            </a:r>
            <a:r>
              <a:rPr lang="en-US" sz="2000" dirty="0"/>
              <a:t>as a subject in this kind of relative </a:t>
            </a:r>
            <a:r>
              <a:rPr lang="en-US" sz="2000" dirty="0" smtClean="0"/>
              <a:t>clause (after a comma).</a:t>
            </a:r>
            <a:endParaRPr lang="en-GB" sz="2000" dirty="0" smtClean="0"/>
          </a:p>
          <a:p>
            <a:endParaRPr lang="nl-NL" sz="1800" dirty="0"/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 smtClean="0"/>
              <a:t>When</a:t>
            </a:r>
            <a:r>
              <a:rPr lang="nl-NL" dirty="0" smtClean="0"/>
              <a:t> </a:t>
            </a:r>
            <a:r>
              <a:rPr lang="nl-NL" dirty="0" err="1" smtClean="0"/>
              <a:t>to</a:t>
            </a:r>
            <a:r>
              <a:rPr lang="nl-NL" dirty="0" smtClean="0"/>
              <a:t> </a:t>
            </a:r>
            <a:r>
              <a:rPr lang="nl-NL" dirty="0" err="1" smtClean="0"/>
              <a:t>use</a:t>
            </a:r>
            <a:r>
              <a:rPr lang="nl-NL" dirty="0" smtClean="0"/>
              <a:t> </a:t>
            </a:r>
            <a:r>
              <a:rPr lang="nl-NL" dirty="0" err="1" smtClean="0"/>
              <a:t>it</a:t>
            </a:r>
            <a:endParaRPr lang="nl-NL" dirty="0"/>
          </a:p>
        </p:txBody>
      </p:sp>
      <p:pic>
        <p:nvPicPr>
          <p:cNvPr id="4" name="Afbeelding 3" descr="Beschrijving: http://www.denieuwsteschool.nl/Portals/_default/Skins/Nieuwste%20school/images/logo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240" y="5877272"/>
            <a:ext cx="2261091" cy="886326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kstvak 4"/>
          <p:cNvSpPr txBox="1"/>
          <p:nvPr/>
        </p:nvSpPr>
        <p:spPr>
          <a:xfrm>
            <a:off x="3635896" y="2010326"/>
            <a:ext cx="57099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1600" b="1" i="1" dirty="0">
                <a:solidFill>
                  <a:srgbClr val="0070C0"/>
                </a:solidFill>
              </a:rPr>
              <a:t>d</a:t>
            </a:r>
            <a:r>
              <a:rPr lang="nl-NL" sz="1600" b="1" i="1" dirty="0" smtClean="0">
                <a:solidFill>
                  <a:srgbClr val="0070C0"/>
                </a:solidFill>
              </a:rPr>
              <a:t>at</a:t>
            </a:r>
            <a:r>
              <a:rPr lang="nl-NL" sz="1600" i="1" dirty="0" smtClean="0"/>
              <a:t> </a:t>
            </a:r>
            <a:endParaRPr lang="nl-NL" sz="1600" i="1" dirty="0"/>
          </a:p>
        </p:txBody>
      </p:sp>
      <p:sp>
        <p:nvSpPr>
          <p:cNvPr id="6" name="Tekstvak 5"/>
          <p:cNvSpPr txBox="1"/>
          <p:nvPr/>
        </p:nvSpPr>
        <p:spPr>
          <a:xfrm>
            <a:off x="4572000" y="2179700"/>
            <a:ext cx="58221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1600" b="1" i="1" dirty="0" smtClean="0">
                <a:solidFill>
                  <a:srgbClr val="0070C0"/>
                </a:solidFill>
              </a:rPr>
              <a:t>wie</a:t>
            </a:r>
            <a:r>
              <a:rPr lang="nl-NL" sz="1600" i="1" dirty="0" smtClean="0"/>
              <a:t> </a:t>
            </a:r>
            <a:endParaRPr lang="nl-NL" sz="1600" i="1" dirty="0"/>
          </a:p>
        </p:txBody>
      </p:sp>
      <p:sp>
        <p:nvSpPr>
          <p:cNvPr id="7" name="Tekstvak 6"/>
          <p:cNvSpPr txBox="1"/>
          <p:nvPr/>
        </p:nvSpPr>
        <p:spPr>
          <a:xfrm>
            <a:off x="6804248" y="2420888"/>
            <a:ext cx="58221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1600" b="1" i="1" dirty="0" smtClean="0">
                <a:solidFill>
                  <a:srgbClr val="0070C0"/>
                </a:solidFill>
              </a:rPr>
              <a:t>wie</a:t>
            </a:r>
            <a:r>
              <a:rPr lang="nl-NL" sz="1600" i="1" dirty="0" smtClean="0"/>
              <a:t> </a:t>
            </a:r>
            <a:endParaRPr lang="nl-NL" sz="1600" i="1" dirty="0"/>
          </a:p>
        </p:txBody>
      </p:sp>
      <p:sp>
        <p:nvSpPr>
          <p:cNvPr id="8" name="Tekstvak 7"/>
          <p:cNvSpPr txBox="1"/>
          <p:nvPr/>
        </p:nvSpPr>
        <p:spPr>
          <a:xfrm>
            <a:off x="7862785" y="3717032"/>
            <a:ext cx="58221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1600" b="1" i="1" dirty="0" smtClean="0">
                <a:solidFill>
                  <a:srgbClr val="0070C0"/>
                </a:solidFill>
              </a:rPr>
              <a:t>wie</a:t>
            </a:r>
            <a:r>
              <a:rPr lang="nl-NL" sz="1600" i="1" dirty="0" smtClean="0"/>
              <a:t> </a:t>
            </a:r>
            <a:endParaRPr lang="nl-NL" sz="1600" i="1" dirty="0"/>
          </a:p>
        </p:txBody>
      </p:sp>
      <p:sp>
        <p:nvSpPr>
          <p:cNvPr id="9" name="Tekstvak 8"/>
          <p:cNvSpPr txBox="1"/>
          <p:nvPr/>
        </p:nvSpPr>
        <p:spPr>
          <a:xfrm>
            <a:off x="5292080" y="4005064"/>
            <a:ext cx="58221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1600" b="1" i="1" dirty="0" smtClean="0">
                <a:solidFill>
                  <a:srgbClr val="0070C0"/>
                </a:solidFill>
              </a:rPr>
              <a:t>wie</a:t>
            </a:r>
            <a:r>
              <a:rPr lang="nl-NL" sz="1600" i="1" dirty="0" smtClean="0"/>
              <a:t> </a:t>
            </a:r>
            <a:endParaRPr lang="nl-NL" sz="1600" i="1" dirty="0"/>
          </a:p>
        </p:txBody>
      </p:sp>
      <p:sp>
        <p:nvSpPr>
          <p:cNvPr id="10" name="Tekstvak 9"/>
          <p:cNvSpPr txBox="1"/>
          <p:nvPr/>
        </p:nvSpPr>
        <p:spPr>
          <a:xfrm>
            <a:off x="6012160" y="4242574"/>
            <a:ext cx="53412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1600" b="1" i="1" dirty="0" smtClean="0">
                <a:solidFill>
                  <a:srgbClr val="0070C0"/>
                </a:solidFill>
              </a:rPr>
              <a:t>wat</a:t>
            </a:r>
            <a:endParaRPr lang="nl-NL" sz="1600" i="1" dirty="0"/>
          </a:p>
        </p:txBody>
      </p:sp>
    </p:spTree>
    <p:extLst>
      <p:ext uri="{BB962C8B-B14F-4D97-AF65-F5344CB8AC3E}">
        <p14:creationId xmlns:p14="http://schemas.microsoft.com/office/powerpoint/2010/main" val="28659958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inhoud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1800" dirty="0"/>
              <a:t>We use </a:t>
            </a:r>
            <a:r>
              <a:rPr lang="en-US" sz="1800" b="1" dirty="0"/>
              <a:t>whose </a:t>
            </a:r>
            <a:r>
              <a:rPr lang="en-US" sz="1800" dirty="0"/>
              <a:t>as the </a:t>
            </a:r>
            <a:r>
              <a:rPr lang="en-US" sz="1800" b="1" dirty="0"/>
              <a:t>possessive </a:t>
            </a:r>
            <a:r>
              <a:rPr lang="en-US" sz="1800" dirty="0"/>
              <a:t>form of </a:t>
            </a:r>
            <a:r>
              <a:rPr lang="en-US" sz="1800" b="1" dirty="0"/>
              <a:t>who</a:t>
            </a:r>
            <a:r>
              <a:rPr lang="en-US" sz="1800" dirty="0" smtClean="0"/>
              <a:t>:</a:t>
            </a:r>
          </a:p>
          <a:p>
            <a:pPr lvl="1"/>
            <a:endParaRPr lang="en-US" sz="1600" dirty="0"/>
          </a:p>
          <a:p>
            <a:pPr marL="365760" lvl="1" indent="0">
              <a:buNone/>
            </a:pPr>
            <a:r>
              <a:rPr lang="en-US" sz="1600" dirty="0"/>
              <a:t>This is George, </a:t>
            </a:r>
            <a:r>
              <a:rPr lang="en-US" sz="1600" b="1" dirty="0"/>
              <a:t>whose </a:t>
            </a:r>
            <a:r>
              <a:rPr lang="en-US" sz="1600" dirty="0"/>
              <a:t>brother went to school with me</a:t>
            </a:r>
            <a:r>
              <a:rPr lang="en-US" sz="1600" dirty="0" smtClean="0"/>
              <a:t>.</a:t>
            </a:r>
          </a:p>
          <a:p>
            <a:pPr marL="365760" lvl="1" indent="0">
              <a:buNone/>
            </a:pPr>
            <a:r>
              <a:rPr lang="en-US" sz="1600" dirty="0" smtClean="0"/>
              <a:t>He is the artist, </a:t>
            </a:r>
            <a:r>
              <a:rPr lang="en-US" sz="1600" b="1" dirty="0" smtClean="0"/>
              <a:t>whose</a:t>
            </a:r>
            <a:r>
              <a:rPr lang="en-US" sz="1600" dirty="0" smtClean="0"/>
              <a:t> paintings sell for millions.</a:t>
            </a:r>
          </a:p>
          <a:p>
            <a:pPr marL="365760" lvl="1" indent="0">
              <a:buNone/>
            </a:pPr>
            <a:r>
              <a:rPr lang="en-US" sz="1600" dirty="0" smtClean="0"/>
              <a:t>She is the girl, </a:t>
            </a:r>
            <a:r>
              <a:rPr lang="en-US" sz="1600" b="1" dirty="0" smtClean="0"/>
              <a:t>whose</a:t>
            </a:r>
            <a:r>
              <a:rPr lang="en-US" sz="1600" dirty="0" smtClean="0"/>
              <a:t> shoe I found a week ago. </a:t>
            </a:r>
            <a:endParaRPr lang="en-US" sz="1600" dirty="0"/>
          </a:p>
          <a:p>
            <a:endParaRPr lang="nl-NL" sz="1800" dirty="0" smtClean="0"/>
          </a:p>
          <a:p>
            <a:endParaRPr lang="nl-NL" sz="1800" dirty="0"/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 smtClean="0"/>
              <a:t>When</a:t>
            </a:r>
            <a:r>
              <a:rPr lang="nl-NL" dirty="0" smtClean="0"/>
              <a:t> </a:t>
            </a:r>
            <a:r>
              <a:rPr lang="nl-NL" dirty="0" err="1" smtClean="0"/>
              <a:t>to</a:t>
            </a:r>
            <a:r>
              <a:rPr lang="nl-NL" dirty="0" smtClean="0"/>
              <a:t> </a:t>
            </a:r>
            <a:r>
              <a:rPr lang="nl-NL" dirty="0" err="1" smtClean="0"/>
              <a:t>use</a:t>
            </a:r>
            <a:r>
              <a:rPr lang="nl-NL" dirty="0" smtClean="0"/>
              <a:t> </a:t>
            </a:r>
            <a:r>
              <a:rPr lang="nl-NL" dirty="0" err="1" smtClean="0"/>
              <a:t>it</a:t>
            </a:r>
            <a:r>
              <a:rPr lang="nl-NL" dirty="0" smtClean="0"/>
              <a:t> </a:t>
            </a:r>
            <a:endParaRPr lang="nl-NL" dirty="0"/>
          </a:p>
        </p:txBody>
      </p:sp>
      <p:pic>
        <p:nvPicPr>
          <p:cNvPr id="4" name="Afbeelding 3" descr="Beschrijving: http://www.denieuwsteschool.nl/Portals/_default/Skins/Nieuwste%20school/images/logo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240" y="5877272"/>
            <a:ext cx="2261091" cy="886326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Tekstvak 5"/>
          <p:cNvSpPr txBox="1"/>
          <p:nvPr/>
        </p:nvSpPr>
        <p:spPr>
          <a:xfrm>
            <a:off x="6441134" y="2060848"/>
            <a:ext cx="74892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1600" b="1" i="1" dirty="0" smtClean="0">
                <a:solidFill>
                  <a:srgbClr val="0070C0"/>
                </a:solidFill>
              </a:rPr>
              <a:t>wiens</a:t>
            </a:r>
            <a:endParaRPr lang="nl-NL" sz="1600" i="1" dirty="0"/>
          </a:p>
        </p:txBody>
      </p:sp>
      <p:sp>
        <p:nvSpPr>
          <p:cNvPr id="7" name="Tekstvak 6"/>
          <p:cNvSpPr txBox="1"/>
          <p:nvPr/>
        </p:nvSpPr>
        <p:spPr>
          <a:xfrm>
            <a:off x="5796136" y="2348880"/>
            <a:ext cx="74892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1600" b="1" i="1" dirty="0" smtClean="0">
                <a:solidFill>
                  <a:srgbClr val="0070C0"/>
                </a:solidFill>
              </a:rPr>
              <a:t>wiens</a:t>
            </a:r>
            <a:endParaRPr lang="nl-NL" sz="1600" i="1" dirty="0"/>
          </a:p>
        </p:txBody>
      </p:sp>
      <p:sp>
        <p:nvSpPr>
          <p:cNvPr id="8" name="Tekstvak 7"/>
          <p:cNvSpPr txBox="1"/>
          <p:nvPr/>
        </p:nvSpPr>
        <p:spPr>
          <a:xfrm>
            <a:off x="5580112" y="2658398"/>
            <a:ext cx="74892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sz="1600" b="1" i="1" dirty="0" smtClean="0">
                <a:solidFill>
                  <a:srgbClr val="0070C0"/>
                </a:solidFill>
              </a:rPr>
              <a:t>wiens</a:t>
            </a:r>
            <a:endParaRPr lang="nl-NL" sz="1600" i="1" dirty="0"/>
          </a:p>
        </p:txBody>
      </p:sp>
    </p:spTree>
    <p:extLst>
      <p:ext uri="{BB962C8B-B14F-4D97-AF65-F5344CB8AC3E}">
        <p14:creationId xmlns:p14="http://schemas.microsoft.com/office/powerpoint/2010/main" val="28659958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inhoud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1800" dirty="0"/>
              <a:t>If the relative pronoun is followed by a verb, the relative pronoun is a </a:t>
            </a:r>
            <a:r>
              <a:rPr lang="en-US" sz="1800" b="1" i="1" dirty="0"/>
              <a:t>subject pronoun</a:t>
            </a:r>
            <a:r>
              <a:rPr lang="en-US" sz="1800" dirty="0"/>
              <a:t>. Subject pronouns </a:t>
            </a:r>
            <a:r>
              <a:rPr lang="en-US" sz="1800" u="sng" dirty="0"/>
              <a:t>must always </a:t>
            </a:r>
            <a:r>
              <a:rPr lang="en-US" sz="1800" dirty="0"/>
              <a:t>be used</a:t>
            </a:r>
            <a:r>
              <a:rPr lang="en-US" sz="1800" dirty="0" smtClean="0"/>
              <a:t>.</a:t>
            </a:r>
          </a:p>
          <a:p>
            <a:endParaRPr lang="en-US" sz="1800" dirty="0"/>
          </a:p>
          <a:p>
            <a:pPr marL="365760" lvl="1" indent="0">
              <a:buNone/>
            </a:pPr>
            <a:r>
              <a:rPr lang="en-US" sz="1600" dirty="0" smtClean="0"/>
              <a:t>The </a:t>
            </a:r>
            <a:r>
              <a:rPr lang="en-US" sz="1600" dirty="0"/>
              <a:t>apple </a:t>
            </a:r>
            <a:r>
              <a:rPr lang="en-US" sz="1600" b="1" dirty="0"/>
              <a:t>which</a:t>
            </a:r>
            <a:r>
              <a:rPr lang="en-US" sz="1600" dirty="0"/>
              <a:t> </a:t>
            </a:r>
            <a:r>
              <a:rPr lang="en-US" sz="1600" i="1" dirty="0"/>
              <a:t>is</a:t>
            </a:r>
            <a:r>
              <a:rPr lang="en-US" sz="1600" dirty="0"/>
              <a:t> lying on the </a:t>
            </a:r>
            <a:r>
              <a:rPr lang="en-US" sz="1600" dirty="0" smtClean="0"/>
              <a:t>table.</a:t>
            </a:r>
          </a:p>
          <a:p>
            <a:pPr marL="365760" lvl="1" indent="0">
              <a:buNone/>
            </a:pPr>
            <a:endParaRPr lang="en-US" sz="1600" dirty="0" smtClean="0"/>
          </a:p>
          <a:p>
            <a:pPr marL="365760" lvl="1" indent="0">
              <a:buNone/>
            </a:pPr>
            <a:endParaRPr lang="en-US" sz="1600" dirty="0"/>
          </a:p>
          <a:p>
            <a:pPr marL="365760" lvl="1" indent="0">
              <a:buNone/>
            </a:pPr>
            <a:endParaRPr lang="en-US" sz="1600" dirty="0"/>
          </a:p>
          <a:p>
            <a:pPr marL="365760" lvl="1" indent="0">
              <a:buNone/>
            </a:pPr>
            <a:endParaRPr lang="en-US" sz="1600" dirty="0"/>
          </a:p>
          <a:p>
            <a:r>
              <a:rPr lang="en-US" sz="1800" dirty="0"/>
              <a:t>If the relative pronoun is not followed by a verb (but by a noun or pronoun), the relative pronoun is an </a:t>
            </a:r>
            <a:r>
              <a:rPr lang="en-US" sz="1800" b="1" i="1" dirty="0"/>
              <a:t>object pronoun</a:t>
            </a:r>
            <a:r>
              <a:rPr lang="en-US" sz="1800" dirty="0"/>
              <a:t>. </a:t>
            </a:r>
            <a:r>
              <a:rPr lang="en-US" sz="1800" dirty="0" smtClean="0"/>
              <a:t>Objects </a:t>
            </a:r>
            <a:r>
              <a:rPr lang="en-US" sz="1800" u="sng" dirty="0" smtClean="0"/>
              <a:t>don’t have to be used.</a:t>
            </a:r>
          </a:p>
          <a:p>
            <a:endParaRPr lang="en-US" sz="1800" dirty="0"/>
          </a:p>
          <a:p>
            <a:pPr marL="365760" lvl="1" indent="0">
              <a:buNone/>
            </a:pPr>
            <a:r>
              <a:rPr lang="en-US" sz="1600" dirty="0" smtClean="0"/>
              <a:t>The </a:t>
            </a:r>
            <a:r>
              <a:rPr lang="en-US" sz="1600" dirty="0"/>
              <a:t>apple </a:t>
            </a:r>
            <a:r>
              <a:rPr lang="en-US" sz="1600" b="1" dirty="0"/>
              <a:t>(which)</a:t>
            </a:r>
            <a:r>
              <a:rPr lang="en-US" sz="1600" dirty="0"/>
              <a:t> </a:t>
            </a:r>
            <a:r>
              <a:rPr lang="en-US" sz="1600" i="1" dirty="0"/>
              <a:t>George</a:t>
            </a:r>
            <a:r>
              <a:rPr lang="en-US" sz="1600" dirty="0"/>
              <a:t> lay on the </a:t>
            </a:r>
            <a:r>
              <a:rPr lang="en-US" sz="1600" dirty="0" smtClean="0"/>
              <a:t>table.</a:t>
            </a:r>
            <a:endParaRPr lang="en-US" sz="1600" dirty="0"/>
          </a:p>
          <a:p>
            <a:endParaRPr lang="nl-NL" dirty="0"/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 smtClean="0"/>
              <a:t>When</a:t>
            </a:r>
            <a:r>
              <a:rPr lang="nl-NL" dirty="0" smtClean="0"/>
              <a:t> (</a:t>
            </a:r>
            <a:r>
              <a:rPr lang="nl-NL" dirty="0" err="1" smtClean="0"/>
              <a:t>not</a:t>
            </a:r>
            <a:r>
              <a:rPr lang="nl-NL" dirty="0" smtClean="0"/>
              <a:t>) </a:t>
            </a:r>
            <a:r>
              <a:rPr lang="nl-NL" dirty="0" err="1" smtClean="0"/>
              <a:t>to</a:t>
            </a:r>
            <a:r>
              <a:rPr lang="nl-NL" dirty="0" smtClean="0"/>
              <a:t> </a:t>
            </a:r>
            <a:r>
              <a:rPr lang="nl-NL" dirty="0" err="1" smtClean="0"/>
              <a:t>use</a:t>
            </a:r>
            <a:r>
              <a:rPr lang="nl-NL" dirty="0" smtClean="0"/>
              <a:t> </a:t>
            </a:r>
            <a:r>
              <a:rPr lang="nl-NL" dirty="0" err="1" smtClean="0"/>
              <a:t>it</a:t>
            </a:r>
            <a:endParaRPr lang="nl-NL" dirty="0"/>
          </a:p>
        </p:txBody>
      </p:sp>
      <p:grpSp>
        <p:nvGrpSpPr>
          <p:cNvPr id="16" name="Groep 15"/>
          <p:cNvGrpSpPr/>
          <p:nvPr/>
        </p:nvGrpSpPr>
        <p:grpSpPr>
          <a:xfrm>
            <a:off x="1403648" y="2204864"/>
            <a:ext cx="864096" cy="216024"/>
            <a:chOff x="1403648" y="2204864"/>
            <a:chExt cx="864096" cy="216024"/>
          </a:xfrm>
        </p:grpSpPr>
        <p:cxnSp>
          <p:nvCxnSpPr>
            <p:cNvPr id="7" name="Rechte verbindingslijn 6"/>
            <p:cNvCxnSpPr/>
            <p:nvPr/>
          </p:nvCxnSpPr>
          <p:spPr>
            <a:xfrm flipV="1">
              <a:off x="2267744" y="2204864"/>
              <a:ext cx="0" cy="216024"/>
            </a:xfrm>
            <a:prstGeom prst="line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Rechte verbindingslijn 7"/>
            <p:cNvCxnSpPr/>
            <p:nvPr/>
          </p:nvCxnSpPr>
          <p:spPr>
            <a:xfrm>
              <a:off x="1403648" y="2204864"/>
              <a:ext cx="864096" cy="0"/>
            </a:xfrm>
            <a:prstGeom prst="line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Rechte verbindingslijn met pijl 14"/>
            <p:cNvCxnSpPr/>
            <p:nvPr/>
          </p:nvCxnSpPr>
          <p:spPr>
            <a:xfrm>
              <a:off x="1403648" y="2204864"/>
              <a:ext cx="0" cy="216024"/>
            </a:xfrm>
            <a:prstGeom prst="straightConnector1">
              <a:avLst/>
            </a:prstGeom>
            <a:ln w="28575">
              <a:solidFill>
                <a:srgbClr val="C0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7" name="Groep 16"/>
          <p:cNvGrpSpPr/>
          <p:nvPr/>
        </p:nvGrpSpPr>
        <p:grpSpPr>
          <a:xfrm>
            <a:off x="1520528" y="4797152"/>
            <a:ext cx="864096" cy="216024"/>
            <a:chOff x="1403648" y="2204864"/>
            <a:chExt cx="864096" cy="216024"/>
          </a:xfrm>
        </p:grpSpPr>
        <p:cxnSp>
          <p:nvCxnSpPr>
            <p:cNvPr id="18" name="Rechte verbindingslijn 17"/>
            <p:cNvCxnSpPr/>
            <p:nvPr/>
          </p:nvCxnSpPr>
          <p:spPr>
            <a:xfrm flipV="1">
              <a:off x="2267744" y="2204864"/>
              <a:ext cx="0" cy="216024"/>
            </a:xfrm>
            <a:prstGeom prst="line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Rechte verbindingslijn 18"/>
            <p:cNvCxnSpPr/>
            <p:nvPr/>
          </p:nvCxnSpPr>
          <p:spPr>
            <a:xfrm>
              <a:off x="1403648" y="2204864"/>
              <a:ext cx="864096" cy="0"/>
            </a:xfrm>
            <a:prstGeom prst="line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Rechte verbindingslijn met pijl 19"/>
            <p:cNvCxnSpPr/>
            <p:nvPr/>
          </p:nvCxnSpPr>
          <p:spPr>
            <a:xfrm>
              <a:off x="1403648" y="2204864"/>
              <a:ext cx="0" cy="216024"/>
            </a:xfrm>
            <a:prstGeom prst="straightConnector1">
              <a:avLst/>
            </a:prstGeom>
            <a:ln w="28575">
              <a:solidFill>
                <a:srgbClr val="C0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5542471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inhoud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sz="1600" dirty="0">
                <a:hlinkClick r:id="rId2"/>
              </a:rPr>
              <a:t>http://</a:t>
            </a:r>
            <a:r>
              <a:rPr lang="nl-NL" sz="1600" dirty="0" smtClean="0">
                <a:hlinkClick r:id="rId2"/>
              </a:rPr>
              <a:t>www.englisch-hilfen.de/en/exercises/pronouns/relative_pronouns2.htm</a:t>
            </a:r>
            <a:endParaRPr lang="nl-NL" sz="1600" dirty="0" smtClean="0"/>
          </a:p>
          <a:p>
            <a:endParaRPr lang="nl-NL" sz="1600" dirty="0" smtClean="0"/>
          </a:p>
          <a:p>
            <a:r>
              <a:rPr lang="nl-NL" sz="1600" dirty="0">
                <a:hlinkClick r:id="rId3"/>
              </a:rPr>
              <a:t>http://</a:t>
            </a:r>
            <a:r>
              <a:rPr lang="nl-NL" sz="1600" dirty="0" smtClean="0">
                <a:hlinkClick r:id="rId3"/>
              </a:rPr>
              <a:t>www.englisch-hilfen.de/en/exercises/pronouns/relative_pronouns.htm</a:t>
            </a:r>
            <a:endParaRPr lang="nl-NL" sz="1600" dirty="0" smtClean="0"/>
          </a:p>
          <a:p>
            <a:endParaRPr lang="nl-NL" sz="1600" dirty="0" smtClean="0"/>
          </a:p>
          <a:p>
            <a:r>
              <a:rPr lang="nl-NL" sz="1600" dirty="0">
                <a:hlinkClick r:id="rId4"/>
              </a:rPr>
              <a:t>http://</a:t>
            </a:r>
            <a:r>
              <a:rPr lang="nl-NL" sz="1600" dirty="0" smtClean="0">
                <a:hlinkClick r:id="rId4"/>
              </a:rPr>
              <a:t>www.ego4u.com/en/cram-up/grammar/relative-clauses/exercises?02</a:t>
            </a:r>
            <a:endParaRPr lang="nl-NL" sz="1600" dirty="0" smtClean="0"/>
          </a:p>
          <a:p>
            <a:endParaRPr lang="nl-NL" sz="1600" dirty="0" smtClean="0"/>
          </a:p>
          <a:p>
            <a:r>
              <a:rPr lang="nl-NL" sz="1600" dirty="0">
                <a:hlinkClick r:id="rId5"/>
              </a:rPr>
              <a:t>http://www.letshavefunwithenglish.com/games/relative_pronouns</a:t>
            </a:r>
            <a:r>
              <a:rPr lang="nl-NL" sz="1600" dirty="0" smtClean="0">
                <a:hlinkClick r:id="rId5"/>
              </a:rPr>
              <a:t>/</a:t>
            </a:r>
            <a:r>
              <a:rPr lang="nl-NL" sz="1600" dirty="0" smtClean="0"/>
              <a:t> </a:t>
            </a:r>
            <a:endParaRPr lang="nl-NL" sz="1600" dirty="0"/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 smtClean="0"/>
              <a:t>Practise</a:t>
            </a:r>
            <a:r>
              <a:rPr lang="nl-NL" dirty="0" smtClean="0"/>
              <a:t>!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72607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">
  <a:themeElements>
    <a:clrScheme name="Concours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391</TotalTime>
  <Words>210</Words>
  <Application>Microsoft Office PowerPoint</Application>
  <PresentationFormat>Diavoorstelling (4:3)</PresentationFormat>
  <Paragraphs>71</Paragraphs>
  <Slides>6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6</vt:i4>
      </vt:variant>
    </vt:vector>
  </HeadingPairs>
  <TitlesOfParts>
    <vt:vector size="11" baseType="lpstr">
      <vt:lpstr>Lucida Sans Unicode</vt:lpstr>
      <vt:lpstr>Verdana</vt:lpstr>
      <vt:lpstr>Wingdings 2</vt:lpstr>
      <vt:lpstr>Wingdings 3</vt:lpstr>
      <vt:lpstr>Concours</vt:lpstr>
      <vt:lpstr> Unit 2, Lesson 8: Relative Pronouns</vt:lpstr>
      <vt:lpstr>Relative pronouns</vt:lpstr>
      <vt:lpstr>When to use it</vt:lpstr>
      <vt:lpstr>When to use it </vt:lpstr>
      <vt:lpstr>When (not) to use it</vt:lpstr>
      <vt:lpstr>Practise!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Yoeri van Helvoirt</dc:creator>
  <cp:lastModifiedBy>Melkert, Manon</cp:lastModifiedBy>
  <cp:revision>24</cp:revision>
  <dcterms:created xsi:type="dcterms:W3CDTF">2014-10-06T09:17:00Z</dcterms:created>
  <dcterms:modified xsi:type="dcterms:W3CDTF">2018-11-20T09:27:53Z</dcterms:modified>
</cp:coreProperties>
</file>